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s/slide29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nett 2" charset="1" panose="02010504040203040803"/>
      <p:regular r:id="rId10"/>
    </p:embeddedFont>
    <p:embeddedFont>
      <p:font typeface="Garnett 3" charset="1" panose="02010804040203040803"/>
      <p:regular r:id="rId11"/>
    </p:embeddedFont>
    <p:embeddedFont>
      <p:font typeface="Garnett 1" charset="1" panose="02010604040203040803"/>
      <p:regular r:id="rId12"/>
    </p:embeddedFont>
    <p:embeddedFont>
      <p:font typeface="Arial" charset="1" panose="020B0502020202020204"/>
      <p:regular r:id="rId13"/>
    </p:embeddedFont>
    <p:embeddedFont>
      <p:font typeface="Arial Bold" charset="1" panose="020B0802020202020204"/>
      <p:regular r:id="rId14"/>
    </p:embeddedFont>
    <p:embeddedFont>
      <p:font typeface="Arial Italics" charset="1" panose="020B0502020202090204"/>
      <p:regular r:id="rId15"/>
    </p:embeddedFont>
    <p:embeddedFont>
      <p:font typeface="Arial Bold Italics" charset="1" panose="020B0802020202090204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13" Type="http://schemas.openxmlformats.org/officeDocument/2006/relationships/font" Target="fonts/font13.fntdata"/>
<Relationship Id="rId18" Type="http://schemas.openxmlformats.org/officeDocument/2006/relationships/font" Target="fonts/font18.fntdata"/>
<Relationship Id="rId26" Type="http://schemas.openxmlformats.org/officeDocument/2006/relationships/slide" Target="slides/slide4.xml"/>
<Relationship Id="rId39" Type="http://schemas.openxmlformats.org/officeDocument/2006/relationships/slide" Target="slides/slide17.xml"/>
<Relationship Id="rId21" Type="http://schemas.openxmlformats.org/officeDocument/2006/relationships/font" Target="fonts/font21.fntdata"/>
<Relationship Id="rId34" Type="http://schemas.openxmlformats.org/officeDocument/2006/relationships/slide" Target="slides/slide12.xml"/>
<Relationship Id="rId42" Type="http://schemas.openxmlformats.org/officeDocument/2006/relationships/slide" Target="slides/slide20.xml"/>
<Relationship Id="rId47" Type="http://schemas.openxmlformats.org/officeDocument/2006/relationships/slide" Target="slides/slide25.xml"/>
<Relationship Id="rId50" Type="http://schemas.openxmlformats.org/officeDocument/2006/relationships/slide" Target="slides/slide28.xml"/>
<Relationship Id="rId7" Type="http://schemas.openxmlformats.org/officeDocument/2006/relationships/font" Target="fonts/font7.fntdata"/>
<Relationship Id="rId16" Type="http://schemas.openxmlformats.org/officeDocument/2006/relationships/font" Target="fonts/font16.fntdata"/>
<Relationship Id="rId2" Type="http://schemas.openxmlformats.org/officeDocument/2006/relationships/presProps" Target="presProps.xml"/>
<Relationship Id="rId29" Type="http://schemas.openxmlformats.org/officeDocument/2006/relationships/slide" Target="slides/slide7.xml"/>
<Relationship Id="rId11" Type="http://schemas.openxmlformats.org/officeDocument/2006/relationships/font" Target="fonts/font11.fntdata"/>
<Relationship Id="rId24" Type="http://schemas.openxmlformats.org/officeDocument/2006/relationships/slide" Target="slides/slide2.xml"/>
<Relationship Id="rId32" Type="http://schemas.openxmlformats.org/officeDocument/2006/relationships/slide" Target="slides/slide10.xml"/>
<Relationship Id="rId37" Type="http://schemas.openxmlformats.org/officeDocument/2006/relationships/slide" Target="slides/slide15.xml"/>
<Relationship Id="rId40" Type="http://schemas.openxmlformats.org/officeDocument/2006/relationships/slide" Target="slides/slide18.xml"/>
<Relationship Id="rId45" Type="http://schemas.openxmlformats.org/officeDocument/2006/relationships/slide" Target="slides/slide23.xml"/>
<Relationship Id="rId15" Type="http://schemas.openxmlformats.org/officeDocument/2006/relationships/font" Target="fonts/font15.fntdata"/>
<Relationship Id="rId23" Type="http://schemas.openxmlformats.org/officeDocument/2006/relationships/slide" Target="slides/slide1.xml"/>
<Relationship Id="rId28" Type="http://schemas.openxmlformats.org/officeDocument/2006/relationships/slide" Target="slides/slide6.xml"/>
<Relationship Id="rId36" Type="http://schemas.openxmlformats.org/officeDocument/2006/relationships/slide" Target="slides/slide14.xml"/>
<Relationship Id="rId49" Type="http://schemas.openxmlformats.org/officeDocument/2006/relationships/slide" Target="slides/slide27.xml"/>
<Relationship Id="rId5" Type="http://schemas.openxmlformats.org/officeDocument/2006/relationships/tableStyles" Target="tableStyles.xml"/>
<Relationship Id="rId10" Type="http://schemas.openxmlformats.org/officeDocument/2006/relationships/font" Target="fonts/font10.fntdata"/>
<Relationship Id="rId19" Type="http://schemas.openxmlformats.org/officeDocument/2006/relationships/font" Target="fonts/font19.fntdata"/>
<Relationship Id="rId31" Type="http://schemas.openxmlformats.org/officeDocument/2006/relationships/slide" Target="slides/slide9.xml"/>
<Relationship Id="rId44" Type="http://schemas.openxmlformats.org/officeDocument/2006/relationships/slide" Target="slides/slide22.xml"/>
<Relationship Id="rId52" Type="http://schemas.openxmlformats.org/officeDocument/2006/relationships/customXml" Target="../customXml/item2.xml"/>
<Relationship Id="rId14" Type="http://schemas.openxmlformats.org/officeDocument/2006/relationships/font" Target="fonts/font14.fntdata"/>
<Relationship Id="rId22" Type="http://schemas.openxmlformats.org/officeDocument/2006/relationships/font" Target="fonts/font22.fntdata"/>
<Relationship Id="rId27" Type="http://schemas.openxmlformats.org/officeDocument/2006/relationships/slide" Target="slides/slide5.xml"/>
<Relationship Id="rId30" Type="http://schemas.openxmlformats.org/officeDocument/2006/relationships/slide" Target="slides/slide8.xml"/>
<Relationship Id="rId35" Type="http://schemas.openxmlformats.org/officeDocument/2006/relationships/slide" Target="slides/slide13.xml"/>
<Relationship Id="rId4" Type="http://schemas.openxmlformats.org/officeDocument/2006/relationships/theme" Target="theme/theme1.xml"/>
<Relationship Id="rId43" Type="http://schemas.openxmlformats.org/officeDocument/2006/relationships/slide" Target="slides/slide21.xml"/>
<Relationship Id="rId48" Type="http://schemas.openxmlformats.org/officeDocument/2006/relationships/slide" Target="slides/slide26.xml"/>
<Relationship Id="rId9" Type="http://schemas.openxmlformats.org/officeDocument/2006/relationships/font" Target="fonts/font9.fntdata"/>
<Relationship Id="rId8" Type="http://schemas.openxmlformats.org/officeDocument/2006/relationships/font" Target="fonts/font8.fntdata"/>
<Relationship Id="rId51" Type="http://schemas.openxmlformats.org/officeDocument/2006/relationships/customXml" Target="../customXml/item1.xml"/>
<Relationship Id="rId3" Type="http://schemas.openxmlformats.org/officeDocument/2006/relationships/viewProps" Target="viewProps.xml"/>
<Relationship Id="rId12" Type="http://schemas.openxmlformats.org/officeDocument/2006/relationships/font" Target="fonts/font12.fntdata"/>
<Relationship Id="rId17" Type="http://schemas.openxmlformats.org/officeDocument/2006/relationships/font" Target="fonts/font17.fntdata"/>
<Relationship Id="rId25" Type="http://schemas.openxmlformats.org/officeDocument/2006/relationships/slide" Target="slides/slide3.xml"/>
<Relationship Id="rId33" Type="http://schemas.openxmlformats.org/officeDocument/2006/relationships/slide" Target="slides/slide11.xml"/>
<Relationship Id="rId38" Type="http://schemas.openxmlformats.org/officeDocument/2006/relationships/slide" Target="slides/slide16.xml"/>
<Relationship Id="rId46" Type="http://schemas.openxmlformats.org/officeDocument/2006/relationships/slide" Target="slides/slide24.xml"/>
<Relationship Id="rId20" Type="http://schemas.openxmlformats.org/officeDocument/2006/relationships/font" Target="fonts/font20.fntdata"/>
<Relationship Id="rId41" Type="http://schemas.openxmlformats.org/officeDocument/2006/relationships/slide" Target="slides/slide19.xml"/>
<Relationship Id="rId1" Type="http://schemas.openxmlformats.org/officeDocument/2006/relationships/slideMaster" Target="slideMasters/slideMaster1.xml"/>
<Relationship Id="rId6" Type="http://schemas.openxmlformats.org/officeDocument/2006/relationships/font" Target="fonts/font6.fntdata"/>
<Relationship Id="rId53" Type="http://schemas.openxmlformats.org/officeDocument/2006/relationships/slide" Target="slides/slide29.xml"/>
</Relationships>
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1.jpe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0.jpeg"/>
<Relationship Id="rId3" Type="http://schemas.openxmlformats.org/officeDocument/2006/relationships/image" Target="../media/image3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22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22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.jpeg"/>
<Relationship Id="rId3" Type="http://schemas.openxmlformats.org/officeDocument/2006/relationships/image" Target="../media/image23.png"/>
<Relationship Id="rId4" Type="http://schemas.openxmlformats.org/officeDocument/2006/relationships/image" Target="../media/image24.jpe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25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26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3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27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28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29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1.jpeg"/>
<Relationship Id="rId3" Type="http://schemas.openxmlformats.org/officeDocument/2006/relationships/hyperlink" Target="https://www.publichealthontario.ca/-/media/Documents/Surveillance-Reports/Infectious/2023/surveillance-report-infectious-diseases-2023.pdf?rev=53dd76245c454b4d90e5632a536bc595&amp;sc_lang=en" TargetMode="External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30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0.jpeg"/>
<Relationship Id="rId3" Type="http://schemas.openxmlformats.org/officeDocument/2006/relationships/image" Target="../media/image31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1.jpeg"/>
<Relationship Id="rId3" Type="http://schemas.openxmlformats.org/officeDocument/2006/relationships/image" Target="../media/image32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33.jpeg"/>
<Relationship Id="rId3" Type="http://schemas.openxmlformats.org/officeDocument/2006/relationships/image" Target="../media/image23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6.jpeg"/>
<Relationship Id="rId3" Type="http://schemas.openxmlformats.org/officeDocument/2006/relationships/image" Target="../media/image7.png"/>
<Relationship Id="rId4" Type="http://schemas.openxmlformats.org/officeDocument/2006/relationships/image" Target="../media/image8.svg"/>
<Relationship Id="rId5" Type="http://schemas.openxmlformats.org/officeDocument/2006/relationships/image" Target="../media/image23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34.jpeg"/>
<Relationship Id="rId3" Type="http://schemas.openxmlformats.org/officeDocument/2006/relationships/image" Target="../media/image35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36.jpeg"/>
<Relationship Id="rId3" Type="http://schemas.openxmlformats.org/officeDocument/2006/relationships/image" Target="../media/image23.png"/>
<Relationship Id="rId4" Type="http://schemas.openxmlformats.org/officeDocument/2006/relationships/image" Target="../media/image37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6.jpeg"/>
<Relationship Id="rId3" Type="http://schemas.openxmlformats.org/officeDocument/2006/relationships/image" Target="../media/image38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.xml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.jpeg"/>
<Relationship Id="rId3" Type="http://schemas.openxmlformats.org/officeDocument/2006/relationships/image" Target="../media/image3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4.jpeg"/>
<Relationship Id="rId3" Type="http://schemas.openxmlformats.org/officeDocument/2006/relationships/image" Target="../media/image5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10" Type="http://schemas.openxmlformats.org/officeDocument/2006/relationships/image" Target="../media/image14.png"/>
<Relationship Id="rId11" Type="http://schemas.openxmlformats.org/officeDocument/2006/relationships/image" Target="../media/image15.svg"/>
<Relationship Id="rId2" Type="http://schemas.openxmlformats.org/officeDocument/2006/relationships/image" Target="../media/image6.jpeg"/>
<Relationship Id="rId3" Type="http://schemas.openxmlformats.org/officeDocument/2006/relationships/image" Target="../media/image7.png"/>
<Relationship Id="rId4" Type="http://schemas.openxmlformats.org/officeDocument/2006/relationships/image" Target="../media/image8.svg"/>
<Relationship Id="rId5" Type="http://schemas.openxmlformats.org/officeDocument/2006/relationships/image" Target="../media/image9.png"/>
<Relationship Id="rId6" Type="http://schemas.openxmlformats.org/officeDocument/2006/relationships/image" Target="../media/image10.svg"/>
<Relationship Id="rId7" Type="http://schemas.openxmlformats.org/officeDocument/2006/relationships/image" Target="../media/image11.png"/>
<Relationship Id="rId8" Type="http://schemas.openxmlformats.org/officeDocument/2006/relationships/image" Target="../media/image12.svg"/>
<Relationship Id="rId9" Type="http://schemas.openxmlformats.org/officeDocument/2006/relationships/image" Target="../media/image13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16.jpeg"/>
<Relationship Id="rId3" Type="http://schemas.openxmlformats.org/officeDocument/2006/relationships/image" Target="../media/image17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16.jpeg"/>
<Relationship Id="rId3" Type="http://schemas.openxmlformats.org/officeDocument/2006/relationships/image" Target="../media/image18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16.jpeg"/>
<Relationship Id="rId3" Type="http://schemas.openxmlformats.org/officeDocument/2006/relationships/image" Target="../media/image19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image20.jpeg"/>
<Relationship Id="rId3" Type="http://schemas.openxmlformats.org/officeDocument/2006/relationships/image" Target="../media/image3.png"/>
</Relationships>
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6640" r="-2274" b="-144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869463" y="1764444"/>
            <a:ext cx="3019184" cy="6758111"/>
            <a:chOff x="0" y="0"/>
            <a:chExt cx="3130550" cy="7007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6667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6606" y="4174791"/>
            <a:ext cx="6057248" cy="13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Sexual Health Board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8341" y="5688023"/>
            <a:ext cx="3600623" cy="40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878">
                <a:solidFill>
                  <a:srgbClr val="000000"/>
                </a:solidFill>
                <a:latin typeface="Garnett 2"/>
              </a:rPr>
              <a:t>January </a:t>
            </a:r>
            <a:r>
              <a:rPr lang="en-US" sz="2878">
                <a:solidFill>
                  <a:srgbClr val="000000"/>
                </a:solidFill>
                <a:latin typeface="Garnett 2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" t="-651" r="0" b="-18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4353868" y="-2736667"/>
            <a:ext cx="7031498" cy="15739233"/>
            <a:chOff x="0" y="0"/>
            <a:chExt cx="3130550" cy="7007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62745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889955" y="9766678"/>
            <a:ext cx="25285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Garnett 1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1828" y="3300199"/>
            <a:ext cx="10155404" cy="535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3007">
                <a:solidFill>
                  <a:srgbClr val="000000"/>
                </a:solidFill>
                <a:latin typeface="Garnett 1"/>
              </a:rPr>
              <a:t>“Me siento muy afortunado de tener cerca a una clinica tan vanguardista como HQ</a:t>
            </a:r>
            <a:r>
              <a:rPr lang="en-US" sz="3007">
                <a:solidFill>
                  <a:srgbClr val="000000"/>
                </a:solidFill>
                <a:latin typeface="Garnett 1"/>
              </a:rPr>
              <a:t>”</a:t>
            </a: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000000"/>
                </a:solidFill>
                <a:latin typeface="Garnett 1"/>
              </a:rPr>
              <a:t>- Anonymous survey 2</a:t>
            </a: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3A36A1"/>
                </a:solidFill>
                <a:latin typeface="Arial Italics"/>
              </a:rPr>
              <a:t>"I feel very fortunate to have a state-of-the-art clinic like HQ nearby."</a:t>
            </a: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000000"/>
                </a:solidFill>
                <a:latin typeface="Garnett 1"/>
              </a:rPr>
              <a:t>“I was very happy with all the caring and attention. Great job guys”</a:t>
            </a: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000000"/>
                </a:solidFill>
                <a:latin typeface="Garnett 1"/>
              </a:rPr>
              <a:t>- Anonymous survey 3</a:t>
            </a: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18152"/>
            <a:ext cx="18288000" cy="8768848"/>
            <a:chOff x="0" y="0"/>
            <a:chExt cx="3130550" cy="15010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1056"/>
            </a:xfrm>
            <a:custGeom>
              <a:avLst/>
              <a:gdLst/>
              <a:ahLst/>
              <a:cxnLst/>
              <a:rect r="r" b="b" t="t" l="l"/>
              <a:pathLst>
                <a:path h="1501056" w="3130550">
                  <a:moveTo>
                    <a:pt x="0" y="387350"/>
                  </a:moveTo>
                  <a:lnTo>
                    <a:pt x="0" y="1501056"/>
                  </a:lnTo>
                  <a:lnTo>
                    <a:pt x="3130550" y="150105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Patient 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Experience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March 2022 to January 2024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340080" y="1936496"/>
          <a:ext cx="11256487" cy="8225704"/>
        </p:xfrm>
        <a:graphic>
          <a:graphicData uri="http://schemas.openxmlformats.org/drawingml/2006/table">
            <a:tbl>
              <a:tblPr/>
              <a:tblGrid>
                <a:gridCol w="3216432"/>
                <a:gridCol w="3316582"/>
                <a:gridCol w="2361737"/>
                <a:gridCol w="2361737"/>
              </a:tblGrid>
              <a:tr h="3412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3049"/>
                        </a:lnSpc>
                      </a:pP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599 </a:t>
                      </a: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surveys out of </a:t>
                      </a:r>
                    </a:p>
                    <a:p>
                      <a:pPr algn="ctr">
                        <a:lnSpc>
                          <a:spcPts val="3049"/>
                        </a:lnSpc>
                      </a:pP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Response rate 2.1%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reviews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  <a:ea typeface="Garnett 3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  <a:ea typeface="Garnett 3"/>
                        </a:rPr>
                        <a:t>🙁(2/5)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reviews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ea typeface="Garnett 3 Bold"/>
                        </a:rPr>
                        <a:t>😐</a:t>
                      </a: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(3/5)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</a:tr>
              <a:tr h="1353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Overall Experience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4.81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2.2%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1.5%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1229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Efficiency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4.78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2.5%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2.2%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9832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Welcoming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4.78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2.7%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1.7%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53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Recommend to a friend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4.88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1.5%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0.8%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8285944" y="1676817"/>
            <a:ext cx="8973356" cy="259679"/>
          </a:xfrm>
          <a:custGeom>
            <a:avLst/>
            <a:gdLst/>
            <a:ahLst/>
            <a:cxnLst/>
            <a:rect r="r" b="b" t="t" l="l"/>
            <a:pathLst>
              <a:path h="259679" w="8973356">
                <a:moveTo>
                  <a:pt x="0" y="0"/>
                </a:moveTo>
                <a:lnTo>
                  <a:pt x="8973356" y="0"/>
                </a:lnTo>
                <a:lnTo>
                  <a:pt x="8973356" y="259679"/>
                </a:lnTo>
                <a:lnTo>
                  <a:pt x="0" y="259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525" y="4652072"/>
            <a:ext cx="6193555" cy="348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775">
                <a:solidFill>
                  <a:srgbClr val="000000"/>
                </a:solidFill>
                <a:latin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3052"/>
              </a:lnSpc>
            </a:pPr>
          </a:p>
          <a:p>
            <a:pPr algn="ctr">
              <a:lnSpc>
                <a:spcPts val="3052"/>
              </a:lnSpc>
            </a:pPr>
            <a:r>
              <a:rPr lang="en-US" sz="2775">
                <a:solidFill>
                  <a:srgbClr val="000000"/>
                </a:solidFill>
                <a:latin typeface="Garnett 1"/>
              </a:rPr>
              <a:t>- Anonymous survey</a:t>
            </a:r>
          </a:p>
          <a:p>
            <a:pPr algn="ctr">
              <a:lnSpc>
                <a:spcPts val="3052"/>
              </a:lnSpc>
            </a:pPr>
          </a:p>
          <a:p>
            <a:pPr algn="ctr">
              <a:lnSpc>
                <a:spcPts val="305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808025" y="9766678"/>
            <a:ext cx="41671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18152"/>
            <a:ext cx="18288000" cy="8768848"/>
            <a:chOff x="0" y="0"/>
            <a:chExt cx="3130550" cy="15010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1056"/>
            </a:xfrm>
            <a:custGeom>
              <a:avLst/>
              <a:gdLst/>
              <a:ahLst/>
              <a:cxnLst/>
              <a:rect r="r" b="b" t="t" l="l"/>
              <a:pathLst>
                <a:path h="1501056" w="3130550">
                  <a:moveTo>
                    <a:pt x="0" y="387350"/>
                  </a:moveTo>
                  <a:lnTo>
                    <a:pt x="0" y="1501056"/>
                  </a:lnTo>
                  <a:lnTo>
                    <a:pt x="3130550" y="150105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DA9B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Patient 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Experience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Decem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ber 2023 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340080" y="1936496"/>
          <a:ext cx="11256487" cy="8225704"/>
        </p:xfrm>
        <a:graphic>
          <a:graphicData uri="http://schemas.openxmlformats.org/drawingml/2006/table">
            <a:tbl>
              <a:tblPr/>
              <a:tblGrid>
                <a:gridCol w="3216432"/>
                <a:gridCol w="3316582"/>
                <a:gridCol w="2361737"/>
                <a:gridCol w="2361737"/>
              </a:tblGrid>
              <a:tr h="3412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3049"/>
                        </a:lnSpc>
                      </a:pP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55 </a:t>
                      </a: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surveys out of </a:t>
                      </a:r>
                    </a:p>
                    <a:p>
                      <a:pPr algn="ctr">
                        <a:lnSpc>
                          <a:spcPts val="3049"/>
                        </a:lnSpc>
                      </a:pPr>
                      <a:r>
                        <a:rPr lang="en-US" sz="2178">
                          <a:solidFill>
                            <a:srgbClr val="000000"/>
                          </a:solidFill>
                          <a:latin typeface="Garnett 3 Bold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Response rate 2.2%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</a:rPr>
                        <a:t>reviews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  <a:ea typeface="Garnett 3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"/>
                          <a:ea typeface="Garnett 3"/>
                        </a:rPr>
                        <a:t>🙁(2/5)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29"/>
                        </a:lnSpc>
                        <a:defRPr/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reviews</a:t>
                      </a:r>
                    </a:p>
                    <a:p>
                      <a:pPr algn="ctr">
                        <a:lnSpc>
                          <a:spcPts val="3329"/>
                        </a:lnSpc>
                      </a:pPr>
                      <a:r>
                        <a:rPr lang="en-US" sz="2378">
                          <a:solidFill>
                            <a:srgbClr val="000000"/>
                          </a:solidFill>
                          <a:ea typeface="Garnett 3 Bold"/>
                        </a:rPr>
                        <a:t>😐</a:t>
                      </a:r>
                      <a:r>
                        <a:rPr lang="en-US" sz="2378">
                          <a:solidFill>
                            <a:srgbClr val="000000"/>
                          </a:solidFill>
                          <a:latin typeface="Garnett 3 Bold"/>
                        </a:rPr>
                        <a:t>(3/5)</a:t>
                      </a:r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</a:tr>
              <a:tr h="1353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Overall Experience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4.84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1229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Efficiency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4.89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0%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9832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Welcoming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4.80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3.6%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0%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53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Recommend to a friend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4.90 / 5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1.8%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44"/>
                        </a:lnSpc>
                        <a:defRPr/>
                      </a:pPr>
                      <a:r>
                        <a:rPr lang="en-US" sz="2531">
                          <a:solidFill>
                            <a:srgbClr val="000000"/>
                          </a:solidFill>
                          <a:latin typeface="Garnett 3"/>
                        </a:rPr>
                        <a:t>0%</a:t>
                      </a:r>
                      <a:endParaRPr lang="en-US" sz="1100"/>
                    </a:p>
                  </a:txBody>
                  <a:tcPr marL="146152" marR="146152" marT="146152" marB="146152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8285944" y="1676817"/>
            <a:ext cx="8973356" cy="259679"/>
          </a:xfrm>
          <a:custGeom>
            <a:avLst/>
            <a:gdLst/>
            <a:ahLst/>
            <a:cxnLst/>
            <a:rect r="r" b="b" t="t" l="l"/>
            <a:pathLst>
              <a:path h="259679" w="8973356">
                <a:moveTo>
                  <a:pt x="0" y="0"/>
                </a:moveTo>
                <a:lnTo>
                  <a:pt x="8973356" y="0"/>
                </a:lnTo>
                <a:lnTo>
                  <a:pt x="8973356" y="259679"/>
                </a:lnTo>
                <a:lnTo>
                  <a:pt x="0" y="259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8649" y="3777756"/>
            <a:ext cx="5861431" cy="60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</a:pPr>
            <a:r>
              <a:rPr lang="en-US" sz="3607">
                <a:solidFill>
                  <a:srgbClr val="000000"/>
                </a:solidFill>
                <a:latin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3968"/>
              </a:lnSpc>
            </a:pPr>
          </a:p>
          <a:p>
            <a:pPr algn="ctr">
              <a:lnSpc>
                <a:spcPts val="3968"/>
              </a:lnSpc>
            </a:pPr>
            <a:r>
              <a:rPr lang="en-US" sz="3607">
                <a:solidFill>
                  <a:srgbClr val="3A36A1"/>
                </a:solidFill>
                <a:latin typeface="Arial Italics"/>
              </a:rPr>
              <a:t>I think it was truly excellent service, very kind, and they attended to me quickly.</a:t>
            </a: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  <a:r>
              <a:rPr lang="en-US" sz="2970">
                <a:solidFill>
                  <a:srgbClr val="000000"/>
                </a:solidFill>
                <a:latin typeface="Garnett 1"/>
              </a:rPr>
              <a:t>- Anonymous survey</a:t>
            </a: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</a:pPr>
          </a:p>
          <a:p>
            <a:pPr algn="ctr">
              <a:lnSpc>
                <a:spcPts val="326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808025" y="9766678"/>
            <a:ext cx="41671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47" r="0" b="-128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3092605"/>
            <a:ext cx="18288000" cy="7213445"/>
            <a:chOff x="0" y="0"/>
            <a:chExt cx="3130550" cy="12348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234801"/>
            </a:xfrm>
            <a:custGeom>
              <a:avLst/>
              <a:gdLst/>
              <a:ahLst/>
              <a:cxnLst/>
              <a:rect r="r" b="b" t="t" l="l"/>
              <a:pathLst>
                <a:path h="1234801" w="3130550">
                  <a:moveTo>
                    <a:pt x="0" y="387350"/>
                  </a:moveTo>
                  <a:lnTo>
                    <a:pt x="0" y="1234801"/>
                  </a:lnTo>
                  <a:lnTo>
                    <a:pt x="3130550" y="123480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t="0" r="-3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72690" y="4523345"/>
            <a:ext cx="7794717" cy="35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9"/>
              </a:lnSpc>
            </a:pPr>
            <a:r>
              <a:rPr lang="en-US" sz="2572">
                <a:solidFill>
                  <a:srgbClr val="000000"/>
                </a:solidFill>
                <a:latin typeface="Garnett 3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  <a:p>
            <a:pPr algn="just">
              <a:lnSpc>
                <a:spcPts val="2279"/>
              </a:lnSpc>
            </a:pPr>
          </a:p>
          <a:p>
            <a:pPr algn="just">
              <a:lnSpc>
                <a:spcPts val="2939"/>
              </a:lnSpc>
            </a:pPr>
            <a:r>
              <a:rPr lang="en-US" sz="2672">
                <a:solidFill>
                  <a:srgbClr val="3A36A1"/>
                </a:solidFill>
                <a:latin typeface="Arial Italics"/>
              </a:rPr>
              <a:t>"I have an excellent appreciation for the place; it's modern and clean, the toilets are futuristic, and the staff is professional. It's a wonderful addition to the gay community."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60649" y="3225220"/>
            <a:ext cx="7883351" cy="4434330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50832" t="-95655" r="-18583" b="-477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Patient 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Experience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March 2022 to August 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67407" y="9766678"/>
            <a:ext cx="297954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1518152"/>
            <a:ext cx="18288000" cy="8787898"/>
            <a:chOff x="0" y="0"/>
            <a:chExt cx="3130550" cy="1504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4317"/>
            </a:xfrm>
            <a:custGeom>
              <a:avLst/>
              <a:gdLst/>
              <a:ahLst/>
              <a:cxnLst/>
              <a:rect r="r" b="b" t="t" l="l"/>
              <a:pathLst>
                <a:path h="1504317" w="3130550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2383" y="1296753"/>
            <a:ext cx="6157002" cy="956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</a:rPr>
              <a:t>Outcome PREM -</a:t>
            </a:r>
            <a:r>
              <a:rPr lang="en-US" sz="3424">
                <a:solidFill>
                  <a:srgbClr val="000000"/>
                </a:solidFill>
                <a:latin typeface="Garnett 1"/>
              </a:rPr>
              <a:t>Visit Time</a:t>
            </a:r>
          </a:p>
          <a:p>
            <a:pPr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</a:rPr>
              <a:t>May -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58642" y="2008055"/>
            <a:ext cx="11607474" cy="906916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</a:rPr>
              <a:t>Duration (minutes)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19187" y="9766678"/>
            <a:ext cx="39439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1518152"/>
            <a:ext cx="18288000" cy="8787898"/>
            <a:chOff x="0" y="0"/>
            <a:chExt cx="3130550" cy="1504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4317"/>
            </a:xfrm>
            <a:custGeom>
              <a:avLst/>
              <a:gdLst/>
              <a:ahLst/>
              <a:cxnLst/>
              <a:rect r="r" b="b" t="t" l="l"/>
              <a:pathLst>
                <a:path h="1504317" w="3130550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2383" y="1296753"/>
            <a:ext cx="6157002" cy="956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</a:rPr>
              <a:t>Outcome PREM -</a:t>
            </a:r>
            <a:r>
              <a:rPr lang="en-US" sz="3424">
                <a:solidFill>
                  <a:srgbClr val="000000"/>
                </a:solidFill>
                <a:latin typeface="Garnett 1"/>
              </a:rPr>
              <a:t>Visit Time</a:t>
            </a:r>
          </a:p>
          <a:p>
            <a:pPr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</a:rPr>
              <a:t>May -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</a:rPr>
              <a:t>Duration (minutes)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19187" y="9766678"/>
            <a:ext cx="39439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518130" y="1044142"/>
            <a:ext cx="3474201" cy="7776617"/>
            <a:chOff x="0" y="0"/>
            <a:chExt cx="3130550" cy="7007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74739" y="3483504"/>
            <a:ext cx="6057248" cy="205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Improving the Health of Our Community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8341" y="5688023"/>
            <a:ext cx="4953777" cy="81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878">
                <a:solidFill>
                  <a:srgbClr val="000000"/>
                </a:solidFill>
                <a:latin typeface="Garnett 2"/>
              </a:rPr>
              <a:t>152,764Test results</a:t>
            </a:r>
          </a:p>
          <a:p>
            <a:pPr algn="ctr">
              <a:lnSpc>
                <a:spcPts val="3166"/>
              </a:lnSpc>
            </a:pPr>
            <a:r>
              <a:rPr lang="en-US" sz="2878">
                <a:solidFill>
                  <a:srgbClr val="000000"/>
                </a:solidFill>
                <a:latin typeface="Garnett 2"/>
              </a:rPr>
              <a:t>26,493</a:t>
            </a:r>
            <a:r>
              <a:rPr lang="en-US" sz="2878">
                <a:solidFill>
                  <a:srgbClr val="000000"/>
                </a:solidFill>
                <a:latin typeface="Garnett 2"/>
              </a:rPr>
              <a:t>Treatment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24098" y="9766678"/>
            <a:ext cx="384572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Garnett 1"/>
              </a:rPr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343964"/>
            <a:ext cx="18288000" cy="8943036"/>
            <a:chOff x="0" y="0"/>
            <a:chExt cx="3130550" cy="1530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30874"/>
            </a:xfrm>
            <a:custGeom>
              <a:avLst/>
              <a:gdLst/>
              <a:ahLst/>
              <a:cxnLst/>
              <a:rect r="r" b="b" t="t" l="l"/>
              <a:pathLst>
                <a:path h="1530874" w="3130550">
                  <a:moveTo>
                    <a:pt x="0" y="387350"/>
                  </a:moveTo>
                  <a:lnTo>
                    <a:pt x="0" y="1530874"/>
                  </a:lnTo>
                  <a:lnTo>
                    <a:pt x="3130550" y="153087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STBBI Testing- Overall 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Overall Numbers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80019" y="1288334"/>
            <a:ext cx="12152794" cy="95097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820080" y="9766678"/>
            <a:ext cx="39260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58300"/>
            <a:chOff x="0" y="0"/>
            <a:chExt cx="3130550" cy="1584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4841"/>
            </a:xfrm>
            <a:custGeom>
              <a:avLst/>
              <a:gdLst/>
              <a:ahLst/>
              <a:cxnLst/>
              <a:rect r="r" b="b" t="t" l="l"/>
              <a:pathLst>
                <a:path h="1584841" w="3130550">
                  <a:moveTo>
                    <a:pt x="0" y="387350"/>
                  </a:moveTo>
                  <a:lnTo>
                    <a:pt x="0" y="1584841"/>
                  </a:lnTo>
                  <a:lnTo>
                    <a:pt x="3130550" y="158484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37907"/>
            <a:ext cx="4655039" cy="70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25"/>
              </a:lnSpc>
            </a:pPr>
            <a:r>
              <a:rPr lang="en-US" sz="4932">
                <a:solidFill>
                  <a:srgbClr val="000000"/>
                </a:solidFill>
                <a:latin typeface="Garnett 1"/>
              </a:rPr>
              <a:t>STBBI Testing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85855" y="918468"/>
            <a:ext cx="13114889" cy="986293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827192" y="3250537"/>
            <a:ext cx="633616" cy="23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1"/>
              </a:lnSpc>
            </a:pPr>
            <a:r>
              <a:rPr lang="en-US" sz="1692">
                <a:solidFill>
                  <a:srgbClr val="000000"/>
                </a:solidFill>
                <a:latin typeface="Garnett 3"/>
              </a:rPr>
              <a:t>2980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35355" y="3378151"/>
            <a:ext cx="633616" cy="23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692">
                <a:solidFill>
                  <a:srgbClr val="000000"/>
                </a:solidFill>
                <a:latin typeface="Garnett 3"/>
              </a:rPr>
              <a:t>4210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82815" y="7656577"/>
            <a:ext cx="633616" cy="23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692">
                <a:solidFill>
                  <a:srgbClr val="FDDD4F"/>
                </a:solidFill>
                <a:latin typeface="Garnett 3"/>
              </a:rPr>
              <a:t>427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9565" y="7401349"/>
            <a:ext cx="633616" cy="23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692">
                <a:solidFill>
                  <a:srgbClr val="FDDD4F"/>
                </a:solidFill>
                <a:latin typeface="Garnett 3"/>
              </a:rPr>
              <a:t>217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19857" y="9766678"/>
            <a:ext cx="39305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71338"/>
            <a:ext cx="18288000" cy="9015662"/>
            <a:chOff x="0" y="0"/>
            <a:chExt cx="3130550" cy="1543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43306"/>
            </a:xfrm>
            <a:custGeom>
              <a:avLst/>
              <a:gdLst/>
              <a:ahLst/>
              <a:cxnLst/>
              <a:rect r="r" b="b" t="t" l="l"/>
              <a:pathLst>
                <a:path h="1543306" w="3130550">
                  <a:moveTo>
                    <a:pt x="0" y="387350"/>
                  </a:moveTo>
                  <a:lnTo>
                    <a:pt x="0" y="1543306"/>
                  </a:lnTo>
                  <a:lnTo>
                    <a:pt x="3130550" y="154330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Positivity Rate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July 2022-January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98526" y="1456644"/>
            <a:ext cx="10741129" cy="934805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988019" y="3798102"/>
            <a:ext cx="623774" cy="26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832">
                <a:solidFill>
                  <a:srgbClr val="E5E5E5"/>
                </a:solidFill>
                <a:latin typeface="Garnett 3"/>
              </a:rPr>
              <a:t>6.8%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47163" y="5649093"/>
            <a:ext cx="623774" cy="26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832">
                <a:solidFill>
                  <a:srgbClr val="E5E5E5"/>
                </a:solidFill>
                <a:latin typeface="Garnett 3"/>
              </a:rPr>
              <a:t>4.8%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23952" y="6684253"/>
            <a:ext cx="623774" cy="26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832">
                <a:solidFill>
                  <a:srgbClr val="E5E5E5"/>
                </a:solidFill>
                <a:latin typeface="Garnett 3"/>
              </a:rPr>
              <a:t>3.4%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10501" y="8610476"/>
            <a:ext cx="74879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199">
                <a:solidFill>
                  <a:srgbClr val="E5E5E5"/>
                </a:solidFill>
                <a:latin typeface="Garnett 3"/>
              </a:rPr>
              <a:t>1.4%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16210" y="9766678"/>
            <a:ext cx="400348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6640" r="-2274" b="-144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49137"/>
            <a:ext cx="18288000" cy="9043751"/>
            <a:chOff x="0" y="0"/>
            <a:chExt cx="3130550" cy="15481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48114"/>
            </a:xfrm>
            <a:custGeom>
              <a:avLst/>
              <a:gdLst/>
              <a:ahLst/>
              <a:cxnLst/>
              <a:rect r="r" b="b" t="t" l="l"/>
              <a:pathLst>
                <a:path h="1548114" w="3130550">
                  <a:moveTo>
                    <a:pt x="0" y="387350"/>
                  </a:moveTo>
                  <a:lnTo>
                    <a:pt x="0" y="1548114"/>
                  </a:lnTo>
                  <a:lnTo>
                    <a:pt x="3130550" y="154811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869463" y="-1869463"/>
            <a:ext cx="3019184" cy="6758111"/>
            <a:chOff x="0" y="0"/>
            <a:chExt cx="3130550" cy="70073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6667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7498" y="490308"/>
            <a:ext cx="6057248" cy="13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Sexual Health </a:t>
            </a:r>
          </a:p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Key Messages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8341" y="2145826"/>
            <a:ext cx="3600623" cy="40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878">
                <a:solidFill>
                  <a:srgbClr val="000000"/>
                </a:solidFill>
                <a:latin typeface="Garnett 2"/>
              </a:rPr>
              <a:t>January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41896" y="9766678"/>
            <a:ext cx="148977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834" y="3425044"/>
            <a:ext cx="16709630" cy="437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1602" indent="-380801" lvl="1">
              <a:lnSpc>
                <a:spcPts val="3880"/>
              </a:lnSpc>
              <a:buFont typeface="Arial"/>
              <a:buChar char="•"/>
            </a:pPr>
            <a:r>
              <a:rPr lang="en-US" sz="3527">
                <a:solidFill>
                  <a:srgbClr val="000000"/>
                </a:solidFill>
                <a:latin typeface="Garnett 1"/>
              </a:rPr>
              <a:t>HQ diagnoses ~13% of Gonorrhea, 4% of Chlamydia, and 13% of HIV in Ontario in the first 10 months of 2023 (</a:t>
            </a:r>
            <a:r>
              <a:rPr lang="en-US" sz="3527" u="sng">
                <a:solidFill>
                  <a:srgbClr val="000000"/>
                </a:solidFill>
                <a:latin typeface="Garnett 1"/>
                <a:hlinkClick r:id="rId3" tooltip="https://www.publichealthontario.ca/-/media/Documents/Surveillance-Reports/Infectious/2023/surveillance-report-infectious-diseases-2023.pdf?rev=53dd76245c454b4d90e5632a536bc595&amp;sc_lang=en"/>
              </a:rPr>
              <a:t>Diseases of Public Health Significance Cases (publichealthontario.ca)</a:t>
            </a:r>
            <a:r>
              <a:rPr lang="en-US" sz="3527">
                <a:solidFill>
                  <a:srgbClr val="000000"/>
                </a:solidFill>
                <a:latin typeface="Garnett 1"/>
              </a:rPr>
              <a:t>, pages 2-4)</a:t>
            </a:r>
          </a:p>
          <a:p>
            <a:pPr>
              <a:lnSpc>
                <a:spcPts val="3880"/>
              </a:lnSpc>
            </a:pPr>
          </a:p>
          <a:p>
            <a:pPr marL="761602" indent="-380801" lvl="1">
              <a:lnSpc>
                <a:spcPts val="3880"/>
              </a:lnSpc>
              <a:buFont typeface="Arial"/>
              <a:buChar char="•"/>
            </a:pPr>
            <a:r>
              <a:rPr lang="en-US" sz="3527">
                <a:solidFill>
                  <a:srgbClr val="000000"/>
                </a:solidFill>
                <a:latin typeface="Garnett 1"/>
              </a:rPr>
              <a:t>Return patients are increasing; new patients numbers holding steady.</a:t>
            </a:r>
          </a:p>
          <a:p>
            <a:pPr>
              <a:lnSpc>
                <a:spcPts val="3880"/>
              </a:lnSpc>
            </a:pPr>
          </a:p>
          <a:p>
            <a:pPr marL="761602" indent="-380801" lvl="1">
              <a:lnSpc>
                <a:spcPts val="3880"/>
              </a:lnSpc>
              <a:buFont typeface="Arial"/>
              <a:buChar char="•"/>
            </a:pPr>
            <a:r>
              <a:rPr lang="en-US" sz="3527">
                <a:solidFill>
                  <a:srgbClr val="000000"/>
                </a:solidFill>
                <a:latin typeface="Garnett 1"/>
              </a:rPr>
              <a:t>Increase in the absolute number of underinsured patients living with HIV that HQ is their primary HIV care provider</a:t>
            </a:r>
          </a:p>
          <a:p>
            <a:pPr>
              <a:lnSpc>
                <a:spcPts val="3880"/>
              </a:lnSpc>
            </a:pPr>
          </a:p>
        </p:txBody>
      </p:sp>
      <p:sp>
        <p:nvSpPr>
          <p:cNvPr id="11" name=""/>
          <p:cNvSpPr>
            <a:spLocks noGrp="1"/>
          </p:cNvSpPr>
          <p:nvPr>
            <p:ph/>
          </p:nvPr>
        </p:nvSpPr>
        <p:spPr>
          <a:xfrm>
            <a:off x="4572000" y="4572000"/>
            <a:ext cx="3657600" cy="3657600"/>
          </a:xfrm>
        </p:spPr>
        <p:txBody>
          <a:bodyPr/>
          <a:lstStyle/>
          <a:p>
            <a:r>
              <a:rPr/>
              <a:t>123456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343964"/>
            <a:ext cx="18288000" cy="8943036"/>
            <a:chOff x="0" y="0"/>
            <a:chExt cx="3130550" cy="15308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30874"/>
            </a:xfrm>
            <a:custGeom>
              <a:avLst/>
              <a:gdLst/>
              <a:ahLst/>
              <a:cxnLst/>
              <a:rect r="r" b="b" t="t" l="l"/>
              <a:pathLst>
                <a:path h="1530874" w="3130550">
                  <a:moveTo>
                    <a:pt x="0" y="387350"/>
                  </a:moveTo>
                  <a:lnTo>
                    <a:pt x="0" y="1530874"/>
                  </a:lnTo>
                  <a:lnTo>
                    <a:pt x="3130550" y="153087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94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9"/>
              </a:lnSpc>
            </a:pPr>
            <a:r>
              <a:rPr lang="en-US" sz="3381">
                <a:solidFill>
                  <a:srgbClr val="000000"/>
                </a:solidFill>
                <a:latin typeface="Garnett 1"/>
              </a:rPr>
              <a:t>December 2023</a:t>
            </a:r>
          </a:p>
          <a:p>
            <a:pPr>
              <a:lnSpc>
                <a:spcPts val="3719"/>
              </a:lnSpc>
            </a:pPr>
            <a:r>
              <a:rPr lang="en-US" sz="3381">
                <a:solidFill>
                  <a:srgbClr val="000000"/>
                </a:solidFill>
                <a:latin typeface="Garnett 1"/>
              </a:rPr>
              <a:t>Per Test Cost 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226982" y="3179221"/>
          <a:ext cx="11485711" cy="6591300"/>
        </p:xfrm>
        <a:graphic>
          <a:graphicData uri="http://schemas.openxmlformats.org/drawingml/2006/table">
            <a:tbl>
              <a:tblPr/>
              <a:tblGrid>
                <a:gridCol w="2531862"/>
                <a:gridCol w="1950457"/>
                <a:gridCol w="1950457"/>
                <a:gridCol w="1828056"/>
                <a:gridCol w="3224877"/>
              </a:tblGrid>
              <a:tr h="1638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July </a:t>
                      </a: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</a:tr>
              <a:tr h="1238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1367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$ 2.81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$ 4.63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</a:tr>
              <a:tr h="1238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1090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 $ 2.81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$ 4.12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238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5066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 $ 2.81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$ 12.28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</a:tr>
              <a:tr h="1238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 $ 2.81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</a:rPr>
                        <a:t> $ 27.78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7813680" y="9766678"/>
            <a:ext cx="405408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58300"/>
            <a:chOff x="0" y="0"/>
            <a:chExt cx="3130550" cy="1584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4841"/>
            </a:xfrm>
            <a:custGeom>
              <a:avLst/>
              <a:gdLst/>
              <a:ahLst/>
              <a:cxnLst/>
              <a:rect r="r" b="b" t="t" l="l"/>
              <a:pathLst>
                <a:path h="1584841" w="3130550">
                  <a:moveTo>
                    <a:pt x="0" y="387350"/>
                  </a:moveTo>
                  <a:lnTo>
                    <a:pt x="0" y="1584841"/>
                  </a:lnTo>
                  <a:lnTo>
                    <a:pt x="3130550" y="158484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Monthly Cost Savings from Express Testing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6643" y="5302815"/>
            <a:ext cx="5222971" cy="245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8"/>
              </a:lnSpc>
            </a:pPr>
            <a:r>
              <a:rPr lang="en-US" sz="4380">
                <a:solidFill>
                  <a:srgbClr val="14180F"/>
                </a:solidFill>
                <a:latin typeface="Garnett 1"/>
              </a:rPr>
              <a:t>Total cumulative savings to-date</a:t>
            </a:r>
          </a:p>
          <a:p>
            <a:pPr algn="ctr">
              <a:lnSpc>
                <a:spcPts val="4818"/>
              </a:lnSpc>
            </a:pPr>
          </a:p>
          <a:p>
            <a:pPr algn="ctr">
              <a:lnSpc>
                <a:spcPts val="4818"/>
              </a:lnSpc>
            </a:pPr>
            <a:r>
              <a:rPr lang="en-US" sz="4380">
                <a:solidFill>
                  <a:srgbClr val="14180F"/>
                </a:solidFill>
                <a:latin typeface="Garnett 2"/>
              </a:rPr>
              <a:t>$454,133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38103" y="983337"/>
            <a:ext cx="11741204" cy="996369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815466" y="9766678"/>
            <a:ext cx="401836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" t="-651" r="0" b="-180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58300"/>
            <a:chOff x="0" y="0"/>
            <a:chExt cx="3130550" cy="1584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4841"/>
            </a:xfrm>
            <a:custGeom>
              <a:avLst/>
              <a:gdLst/>
              <a:ahLst/>
              <a:cxnLst/>
              <a:rect r="r" b="b" t="t" l="l"/>
              <a:pathLst>
                <a:path h="1584841" w="3130550">
                  <a:moveTo>
                    <a:pt x="0" y="387350"/>
                  </a:moveTo>
                  <a:lnTo>
                    <a:pt x="0" y="1584841"/>
                  </a:lnTo>
                  <a:lnTo>
                    <a:pt x="3130550" y="158484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Reasons for Visit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July 2022 - January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2612" y="6132433"/>
            <a:ext cx="5106967" cy="166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Garnett 2 Bold"/>
              </a:rPr>
              <a:t>What individuals indicate on the kiosk as the reason for their visit </a:t>
            </a:r>
          </a:p>
          <a:p>
            <a:pPr>
              <a:lnSpc>
                <a:spcPts val="3479"/>
              </a:lnSpc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79298" y="1315136"/>
            <a:ext cx="11190876" cy="964807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624292" y="9683268"/>
            <a:ext cx="513308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t="0" r="-4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58300"/>
            <a:chOff x="0" y="0"/>
            <a:chExt cx="3130550" cy="1584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4841"/>
            </a:xfrm>
            <a:custGeom>
              <a:avLst/>
              <a:gdLst/>
              <a:ahLst/>
              <a:cxnLst/>
              <a:rect r="r" b="b" t="t" l="l"/>
              <a:pathLst>
                <a:path h="1584841" w="3130550">
                  <a:moveTo>
                    <a:pt x="0" y="387350"/>
                  </a:moveTo>
                  <a:lnTo>
                    <a:pt x="0" y="1584841"/>
                  </a:lnTo>
                  <a:lnTo>
                    <a:pt x="3130550" y="158484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First vs Return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July 2022 - 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10566" y="1517885"/>
            <a:ext cx="10789181" cy="94007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83749" y="9683268"/>
            <a:ext cx="39439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85" r="0" b="-16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220147"/>
            <a:ext cx="18288000" cy="7066853"/>
            <a:chOff x="0" y="0"/>
            <a:chExt cx="3130550" cy="1209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209708"/>
            </a:xfrm>
            <a:custGeom>
              <a:avLst/>
              <a:gdLst/>
              <a:ahLst/>
              <a:cxnLst/>
              <a:rect r="r" b="b" t="t" l="l"/>
              <a:pathLst>
                <a:path h="1209708" w="3130550">
                  <a:moveTo>
                    <a:pt x="0" y="387350"/>
                  </a:moveTo>
                  <a:lnTo>
                    <a:pt x="0" y="1209708"/>
                  </a:lnTo>
                  <a:lnTo>
                    <a:pt x="3130550" y="120970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STBBI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July 2022 - January 2024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t="0" r="-3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01510" y="5557432"/>
            <a:ext cx="14917389" cy="344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9"/>
              </a:lnSpc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1609 </a:t>
            </a:r>
            <a:r>
              <a:rPr lang="en-US" sz="3118">
                <a:solidFill>
                  <a:srgbClr val="14180F"/>
                </a:solidFill>
                <a:latin typeface="Garnett 2"/>
              </a:rPr>
              <a:t>uninsured or precariously insured individuals accessing care at HQ (no OHIP or IFH)</a:t>
            </a:r>
          </a:p>
          <a:p>
            <a:pPr>
              <a:lnSpc>
                <a:spcPts val="3429"/>
              </a:lnSpc>
            </a:pPr>
          </a:p>
          <a:p>
            <a:pPr>
              <a:lnSpc>
                <a:spcPts val="3429"/>
              </a:lnSpc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1419 STBBIs diagnosed and treated amongst uninsured individuals</a:t>
            </a:r>
          </a:p>
          <a:p>
            <a:pPr marL="673189" indent="-336594" lvl="1">
              <a:lnSpc>
                <a:spcPts val="3429"/>
              </a:lnSpc>
              <a:buFont typeface="Arial"/>
              <a:buChar char="•"/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1122 </a:t>
            </a:r>
            <a:r>
              <a:rPr lang="en-US" sz="3118">
                <a:solidFill>
                  <a:srgbClr val="14180F"/>
                </a:solidFill>
                <a:latin typeface="Garnett 2"/>
              </a:rPr>
              <a:t>gonorrhea or chlamydia</a:t>
            </a:r>
          </a:p>
          <a:p>
            <a:pPr marL="673189" indent="-336594" lvl="1">
              <a:lnSpc>
                <a:spcPts val="3429"/>
              </a:lnSpc>
              <a:buFont typeface="Arial"/>
              <a:buChar char="•"/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450 syphilis</a:t>
            </a:r>
          </a:p>
          <a:p>
            <a:pPr>
              <a:lnSpc>
                <a:spcPts val="3429"/>
              </a:lnSpc>
            </a:pPr>
          </a:p>
          <a:p>
            <a:pPr algn="l">
              <a:lnSpc>
                <a:spcPts val="3429"/>
              </a:lnSpc>
              <a:spcBef>
                <a:spcPct val="0"/>
              </a:spcBef>
            </a:pPr>
            <a:r>
              <a:rPr lang="en-US" sz="3118">
                <a:solidFill>
                  <a:srgbClr val="14180F"/>
                </a:solidFill>
                <a:latin typeface="Garnett 2"/>
              </a:rPr>
              <a:t>1868 </a:t>
            </a:r>
            <a:r>
              <a:rPr lang="en-US" sz="3118">
                <a:solidFill>
                  <a:srgbClr val="14180F"/>
                </a:solidFill>
                <a:latin typeface="Garnett 2"/>
              </a:rPr>
              <a:t>treatments given to 898 service users (includes empiric treatments)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35454" y="9683268"/>
            <a:ext cx="490984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239197"/>
            <a:ext cx="18288000" cy="7066853"/>
            <a:chOff x="0" y="0"/>
            <a:chExt cx="3130550" cy="1209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209708"/>
            </a:xfrm>
            <a:custGeom>
              <a:avLst/>
              <a:gdLst/>
              <a:ahLst/>
              <a:cxnLst/>
              <a:rect r="r" b="b" t="t" l="l"/>
              <a:pathLst>
                <a:path h="1209708" w="3130550">
                  <a:moveTo>
                    <a:pt x="0" y="387350"/>
                  </a:moveTo>
                  <a:lnTo>
                    <a:pt x="0" y="1209708"/>
                  </a:lnTo>
                  <a:lnTo>
                    <a:pt x="3130550" y="120970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82961" y="6386897"/>
            <a:ext cx="8180471" cy="143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  <a:spcBef>
                <a:spcPct val="0"/>
              </a:spcBef>
            </a:pPr>
            <a:r>
              <a:rPr lang="en-US" sz="3418">
                <a:solidFill>
                  <a:srgbClr val="14180F"/>
                </a:solidFill>
                <a:latin typeface="Garnett 2"/>
              </a:rPr>
              <a:t>273 individuals with no OHIP, living with HIV receiving their HIV care at HQ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58075" y="6561020"/>
            <a:ext cx="510683" cy="830379"/>
          </a:xfrm>
          <a:custGeom>
            <a:avLst/>
            <a:gdLst/>
            <a:ahLst/>
            <a:cxnLst/>
            <a:rect r="r" b="b" t="t" l="l"/>
            <a:pathLst>
              <a:path h="830379" w="510683">
                <a:moveTo>
                  <a:pt x="0" y="0"/>
                </a:moveTo>
                <a:lnTo>
                  <a:pt x="510683" y="0"/>
                </a:lnTo>
                <a:lnTo>
                  <a:pt x="510683" y="830379"/>
                </a:lnTo>
                <a:lnTo>
                  <a:pt x="0" y="83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HIV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July 2022-January 2024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" t="0" r="-3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40366" y="9683268"/>
            <a:ext cx="481161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8000"/>
            </a:blip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57630"/>
            <a:ext cx="18288000" cy="7960589"/>
            <a:chOff x="0" y="0"/>
            <a:chExt cx="3130550" cy="13626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362698"/>
            </a:xfrm>
            <a:custGeom>
              <a:avLst/>
              <a:gdLst/>
              <a:ahLst/>
              <a:cxnLst/>
              <a:rect r="r" b="b" t="t" l="l"/>
              <a:pathLst>
                <a:path h="1362698" w="3130550">
                  <a:moveTo>
                    <a:pt x="0" y="387350"/>
                  </a:moveTo>
                  <a:lnTo>
                    <a:pt x="0" y="1362698"/>
                  </a:lnTo>
                  <a:lnTo>
                    <a:pt x="3130550" y="1362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STBBI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Age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87347" y="2524481"/>
            <a:ext cx="9737078" cy="819024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-5400000">
            <a:off x="7201116" y="5902884"/>
            <a:ext cx="450274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 Bold"/>
              </a:rPr>
              <a:t>Number of individuals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36347" y="9683268"/>
            <a:ext cx="489198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23817" r="-140" b="-14339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30416"/>
            <a:ext cx="18288000" cy="9475634"/>
            <a:chOff x="0" y="0"/>
            <a:chExt cx="3130550" cy="16220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622044"/>
            </a:xfrm>
            <a:custGeom>
              <a:avLst/>
              <a:gdLst/>
              <a:ahLst/>
              <a:cxnLst/>
              <a:rect r="r" b="b" t="t" l="l"/>
              <a:pathLst>
                <a:path h="1622044" w="3130550">
                  <a:moveTo>
                    <a:pt x="0" y="387350"/>
                  </a:moveTo>
                  <a:lnTo>
                    <a:pt x="0" y="1622044"/>
                  </a:lnTo>
                  <a:lnTo>
                    <a:pt x="3130550" y="162204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245079" y="-1129338"/>
            <a:ext cx="1616518" cy="5294979"/>
            <a:chOff x="0" y="0"/>
            <a:chExt cx="3130550" cy="10254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0254263"/>
            </a:xfrm>
            <a:custGeom>
              <a:avLst/>
              <a:gdLst/>
              <a:ahLst/>
              <a:cxnLst/>
              <a:rect r="r" b="b" t="t" l="l"/>
              <a:pathLst>
                <a:path h="10254263" w="3130550">
                  <a:moveTo>
                    <a:pt x="0" y="387350"/>
                  </a:moveTo>
                  <a:lnTo>
                    <a:pt x="0" y="10254263"/>
                  </a:lnTo>
                  <a:lnTo>
                    <a:pt x="3130550" y="1025426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4022956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STBBI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Country of Origin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327" y="7919244"/>
            <a:ext cx="5932649" cy="214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199">
                <a:solidFill>
                  <a:srgbClr val="000000"/>
                </a:solidFill>
                <a:latin typeface="Garnett 2 Bold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  <a:p>
            <a:pPr algn="ctr">
              <a:lnSpc>
                <a:spcPts val="241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t="0" r="-39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13934" y="-1078665"/>
            <a:ext cx="13987843" cy="1155008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636124" y="9683268"/>
            <a:ext cx="489645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9277350"/>
            <a:chOff x="0" y="0"/>
            <a:chExt cx="3130550" cy="1588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88102"/>
            </a:xfrm>
            <a:custGeom>
              <a:avLst/>
              <a:gdLst/>
              <a:ahLst/>
              <a:cxnLst/>
              <a:rect r="r" b="b" t="t" l="l"/>
              <a:pathLst>
                <a:path h="1588102" w="3130550">
                  <a:moveTo>
                    <a:pt x="0" y="387350"/>
                  </a:moveTo>
                  <a:lnTo>
                    <a:pt x="0" y="1588102"/>
                  </a:lnTo>
                  <a:lnTo>
                    <a:pt x="3130550" y="158810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245079" y="-1129338"/>
            <a:ext cx="1616518" cy="5294979"/>
            <a:chOff x="0" y="0"/>
            <a:chExt cx="3130550" cy="10254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0254263"/>
            </a:xfrm>
            <a:custGeom>
              <a:avLst/>
              <a:gdLst/>
              <a:ahLst/>
              <a:cxnLst/>
              <a:rect r="r" b="b" t="t" l="l"/>
              <a:pathLst>
                <a:path h="10254263" w="3130550">
                  <a:moveTo>
                    <a:pt x="0" y="387350"/>
                  </a:moveTo>
                  <a:lnTo>
                    <a:pt x="0" y="10254263"/>
                  </a:lnTo>
                  <a:lnTo>
                    <a:pt x="3130550" y="1025426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038225"/>
            <a:ext cx="4022956" cy="120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Unmet STBBI Needs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Year of Arrival in Canada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75265" y="-943531"/>
            <a:ext cx="11935358" cy="1182036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32478" y="9683268"/>
            <a:ext cx="496937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47" r="0" b="-128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425392" y="-95114"/>
            <a:ext cx="4321098" cy="9731816"/>
            <a:chOff x="0" y="0"/>
            <a:chExt cx="3130550" cy="7050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0550" cy="7050508"/>
            </a:xfrm>
            <a:custGeom>
              <a:avLst/>
              <a:gdLst/>
              <a:ahLst/>
              <a:cxnLst/>
              <a:rect r="r" b="b" t="t" l="l"/>
              <a:pathLst>
                <a:path h="7050508" w="3130550">
                  <a:moveTo>
                    <a:pt x="0" y="387350"/>
                  </a:moveTo>
                  <a:lnTo>
                    <a:pt x="0" y="7050508"/>
                  </a:lnTo>
                  <a:lnTo>
                    <a:pt x="3130550" y="705050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15707" y="3450557"/>
            <a:ext cx="6919591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Cumulative data on sexual health visit from July 2022 to January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4056" y="4664005"/>
            <a:ext cx="6057248" cy="13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33,278 </a:t>
            </a:r>
            <a:r>
              <a:rPr lang="en-US" sz="4842">
                <a:solidFill>
                  <a:srgbClr val="000000"/>
                </a:solidFill>
                <a:latin typeface="Garnett 1"/>
              </a:rPr>
              <a:t>visits</a:t>
            </a:r>
            <a:r>
              <a:rPr lang="en-US" sz="4842">
                <a:solidFill>
                  <a:srgbClr val="000000"/>
                </a:solidFill>
                <a:latin typeface="Garnett 1"/>
              </a:rPr>
              <a:t> </a:t>
            </a:r>
          </a:p>
          <a:p>
            <a:pPr algn="ctr">
              <a:lnSpc>
                <a:spcPts val="5326"/>
              </a:lnSpc>
            </a:pPr>
            <a:r>
              <a:rPr lang="en-US" sz="4842">
                <a:solidFill>
                  <a:srgbClr val="000000"/>
                </a:solidFill>
                <a:latin typeface="Garnett 1"/>
              </a:rPr>
              <a:t>9470 </a:t>
            </a:r>
            <a:r>
              <a:rPr lang="en-US" sz="4842">
                <a:solidFill>
                  <a:srgbClr val="000000"/>
                </a:solidFill>
                <a:latin typeface="Garnett 1"/>
              </a:rPr>
              <a:t>individuals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08978" y="9766678"/>
            <a:ext cx="245566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E5E5E5"/>
                </a:solidFill>
                <a:latin typeface="Garnett 1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090" r="-3076" b="-103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09332"/>
            <a:ext cx="18288000" cy="9183555"/>
            <a:chOff x="0" y="0"/>
            <a:chExt cx="3130550" cy="1572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72046"/>
            </a:xfrm>
            <a:custGeom>
              <a:avLst/>
              <a:gdLst/>
              <a:ahLst/>
              <a:cxnLst/>
              <a:rect r="r" b="b" t="t" l="l"/>
              <a:pathLst>
                <a:path h="1572046" w="3130550">
                  <a:moveTo>
                    <a:pt x="0" y="387350"/>
                  </a:moveTo>
                  <a:lnTo>
                    <a:pt x="0" y="1572046"/>
                  </a:lnTo>
                  <a:lnTo>
                    <a:pt x="3130550" y="157204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098182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Total Visits to HQ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July 2022 to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11900" y="895788"/>
            <a:ext cx="11092574" cy="1018315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78649" y="6015114"/>
            <a:ext cx="5671444" cy="124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1"/>
              </a:lnSpc>
            </a:pPr>
            <a:r>
              <a:rPr lang="en-US" sz="2983">
                <a:solidFill>
                  <a:srgbClr val="000000"/>
                </a:solidFill>
                <a:latin typeface="Garnett 2"/>
              </a:rPr>
              <a:t>4,725 </a:t>
            </a:r>
            <a:r>
              <a:rPr lang="en-US" sz="2983">
                <a:solidFill>
                  <a:srgbClr val="14180F"/>
                </a:solidFill>
                <a:latin typeface="Garnett 2"/>
              </a:rPr>
              <a:t>visits in 2022</a:t>
            </a:r>
          </a:p>
          <a:p>
            <a:pPr>
              <a:lnSpc>
                <a:spcPts val="3281"/>
              </a:lnSpc>
            </a:pPr>
            <a:r>
              <a:rPr lang="en-US" sz="2983">
                <a:solidFill>
                  <a:srgbClr val="14180F"/>
                </a:solidFill>
                <a:latin typeface="Garnett 2"/>
              </a:rPr>
              <a:t>27,025 visits in 2023</a:t>
            </a:r>
          </a:p>
          <a:p>
            <a:pPr>
              <a:lnSpc>
                <a:spcPts val="3281"/>
              </a:lnSpc>
            </a:pPr>
            <a:r>
              <a:rPr lang="en-US" sz="2983">
                <a:solidFill>
                  <a:srgbClr val="14180F"/>
                </a:solidFill>
                <a:latin typeface="Garnett 2"/>
              </a:rPr>
              <a:t>1,528 visits in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98512" y="9766678"/>
            <a:ext cx="235744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2691082"/>
            <a:ext cx="18288000" cy="7614968"/>
            <a:chOff x="0" y="0"/>
            <a:chExt cx="3130550" cy="1303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303534"/>
            </a:xfrm>
            <a:custGeom>
              <a:avLst/>
              <a:gdLst/>
              <a:ahLst/>
              <a:cxnLst/>
              <a:rect r="r" b="b" t="t" l="l"/>
              <a:pathLst>
                <a:path h="1303534" w="3130550">
                  <a:moveTo>
                    <a:pt x="0" y="387350"/>
                  </a:moveTo>
                  <a:lnTo>
                    <a:pt x="0" y="1303534"/>
                  </a:lnTo>
                  <a:lnTo>
                    <a:pt x="3130550" y="130353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247055" y="5115085"/>
            <a:ext cx="422825" cy="687521"/>
          </a:xfrm>
          <a:custGeom>
            <a:avLst/>
            <a:gdLst/>
            <a:ahLst/>
            <a:cxnLst/>
            <a:rect r="r" b="b" t="t" l="l"/>
            <a:pathLst>
              <a:path h="687521" w="422825">
                <a:moveTo>
                  <a:pt x="0" y="0"/>
                </a:moveTo>
                <a:lnTo>
                  <a:pt x="422826" y="0"/>
                </a:lnTo>
                <a:lnTo>
                  <a:pt x="422826" y="687521"/>
                </a:lnTo>
                <a:lnTo>
                  <a:pt x="0" y="687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17828" y="4379356"/>
            <a:ext cx="503787" cy="522798"/>
          </a:xfrm>
          <a:custGeom>
            <a:avLst/>
            <a:gdLst/>
            <a:ahLst/>
            <a:cxnLst/>
            <a:rect r="r" b="b" t="t" l="l"/>
            <a:pathLst>
              <a:path h="522798" w="503787">
                <a:moveTo>
                  <a:pt x="0" y="0"/>
                </a:moveTo>
                <a:lnTo>
                  <a:pt x="503787" y="0"/>
                </a:lnTo>
                <a:lnTo>
                  <a:pt x="503787" y="522799"/>
                </a:lnTo>
                <a:lnTo>
                  <a:pt x="0" y="522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94711" y="5999765"/>
            <a:ext cx="505388" cy="505388"/>
          </a:xfrm>
          <a:custGeom>
            <a:avLst/>
            <a:gdLst/>
            <a:ahLst/>
            <a:cxnLst/>
            <a:rect r="r" b="b" t="t" l="l"/>
            <a:pathLst>
              <a:path h="505388" w="505388">
                <a:moveTo>
                  <a:pt x="0" y="0"/>
                </a:moveTo>
                <a:lnTo>
                  <a:pt x="505387" y="0"/>
                </a:lnTo>
                <a:lnTo>
                  <a:pt x="505387" y="505387"/>
                </a:lnTo>
                <a:lnTo>
                  <a:pt x="0" y="505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34475" y="6725969"/>
            <a:ext cx="565623" cy="640026"/>
          </a:xfrm>
          <a:custGeom>
            <a:avLst/>
            <a:gdLst/>
            <a:ahLst/>
            <a:cxnLst/>
            <a:rect r="r" b="b" t="t" l="l"/>
            <a:pathLst>
              <a:path h="640026" w="565623">
                <a:moveTo>
                  <a:pt x="0" y="0"/>
                </a:moveTo>
                <a:lnTo>
                  <a:pt x="565623" y="0"/>
                </a:lnTo>
                <a:lnTo>
                  <a:pt x="565623" y="640026"/>
                </a:lnTo>
                <a:lnTo>
                  <a:pt x="0" y="640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5539" y="7586813"/>
            <a:ext cx="565623" cy="640026"/>
          </a:xfrm>
          <a:custGeom>
            <a:avLst/>
            <a:gdLst/>
            <a:ahLst/>
            <a:cxnLst/>
            <a:rect r="r" b="b" t="t" l="l"/>
            <a:pathLst>
              <a:path h="640026" w="565623">
                <a:moveTo>
                  <a:pt x="0" y="0"/>
                </a:moveTo>
                <a:lnTo>
                  <a:pt x="565623" y="0"/>
                </a:lnTo>
                <a:lnTo>
                  <a:pt x="565623" y="640026"/>
                </a:lnTo>
                <a:lnTo>
                  <a:pt x="0" y="640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05774" y="8351310"/>
            <a:ext cx="413996" cy="622550"/>
          </a:xfrm>
          <a:custGeom>
            <a:avLst/>
            <a:gdLst/>
            <a:ahLst/>
            <a:cxnLst/>
            <a:rect r="r" b="b" t="t" l="l"/>
            <a:pathLst>
              <a:path h="622550" w="413996">
                <a:moveTo>
                  <a:pt x="0" y="0"/>
                </a:moveTo>
                <a:lnTo>
                  <a:pt x="413996" y="0"/>
                </a:lnTo>
                <a:lnTo>
                  <a:pt x="413996" y="622550"/>
                </a:lnTo>
                <a:lnTo>
                  <a:pt x="0" y="6225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81381" y="4487984"/>
            <a:ext cx="6934830" cy="513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Average age of 34</a:t>
            </a:r>
          </a:p>
          <a:p>
            <a:pPr>
              <a:lnSpc>
                <a:spcPts val="3113"/>
              </a:lnSpc>
            </a:pPr>
          </a:p>
          <a:p>
            <a:pPr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10.5% living with HIV</a:t>
            </a:r>
          </a:p>
          <a:p>
            <a:pPr>
              <a:lnSpc>
                <a:spcPts val="3113"/>
              </a:lnSpc>
            </a:pPr>
          </a:p>
          <a:p>
            <a:pPr algn="l"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Cis men: 88%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Trans men: 0.7%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Trans women: 1.2%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Non binary: 5.6%</a:t>
            </a:r>
          </a:p>
          <a:p>
            <a:pPr algn="just">
              <a:lnSpc>
                <a:spcPts val="3113"/>
              </a:lnSpc>
            </a:pPr>
          </a:p>
          <a:p>
            <a:pPr algn="just">
              <a:lnSpc>
                <a:spcPts val="3113"/>
              </a:lnSpc>
              <a:spcBef>
                <a:spcPct val="0"/>
              </a:spcBef>
            </a:pPr>
            <a:r>
              <a:rPr lang="en-US" sz="2830">
                <a:solidFill>
                  <a:srgbClr val="000000"/>
                </a:solidFill>
                <a:latin typeface="Garnett 2"/>
              </a:rPr>
              <a:t>Other gender identity : 1.5%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78649" y="1128382"/>
            <a:ext cx="5287671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Demographics</a:t>
            </a:r>
            <a:r>
              <a:rPr lang="en-US" sz="2881">
                <a:solidFill>
                  <a:srgbClr val="000000"/>
                </a:solidFill>
                <a:latin typeface="Garnett 1"/>
              </a:rPr>
              <a:t> 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July 2022 to January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94494" y="9766678"/>
            <a:ext cx="243780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03" r="-1209" b="-27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1028700"/>
            <a:ext cx="18288000" cy="9367906"/>
            <a:chOff x="0" y="0"/>
            <a:chExt cx="3130550" cy="1603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603603"/>
            </a:xfrm>
            <a:custGeom>
              <a:avLst/>
              <a:gdLst/>
              <a:ahLst/>
              <a:cxnLst/>
              <a:rect r="r" b="b" t="t" l="l"/>
              <a:pathLst>
                <a:path h="1603603" w="3130550">
                  <a:moveTo>
                    <a:pt x="0" y="387350"/>
                  </a:moveTo>
                  <a:lnTo>
                    <a:pt x="0" y="1603603"/>
                  </a:lnTo>
                  <a:lnTo>
                    <a:pt x="3130550" y="160360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128382"/>
            <a:ext cx="5978959" cy="808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Ethnicity by individuals</a:t>
            </a:r>
          </a:p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 July 2022 to January 2024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49956" y="1363214"/>
            <a:ext cx="11239818" cy="960194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890699" y="9766678"/>
            <a:ext cx="251371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03" r="-1209" b="-27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957303"/>
            <a:ext cx="18288000" cy="11244303"/>
            <a:chOff x="0" y="0"/>
            <a:chExt cx="3130550" cy="19248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924806"/>
            </a:xfrm>
            <a:custGeom>
              <a:avLst/>
              <a:gdLst/>
              <a:ahLst/>
              <a:cxnLst/>
              <a:rect r="r" b="b" t="t" l="l"/>
              <a:pathLst>
                <a:path h="1924806" w="3130550">
                  <a:moveTo>
                    <a:pt x="0" y="387350"/>
                  </a:moveTo>
                  <a:lnTo>
                    <a:pt x="0" y="1924806"/>
                  </a:lnTo>
                  <a:lnTo>
                    <a:pt x="3130550" y="1924806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74834" y="146193"/>
            <a:ext cx="13542301" cy="104661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226162" y="188472"/>
            <a:ext cx="265591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499">
                <a:solidFill>
                  <a:srgbClr val="00554C"/>
                </a:solidFill>
                <a:latin typeface="Garnett 3"/>
              </a:rPr>
              <a:t>&gt; Toronto Census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99615" y="188472"/>
            <a:ext cx="293132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8355"/>
                </a:solidFill>
                <a:latin typeface="Garnett 3"/>
              </a:rPr>
              <a:t>= Toronto Census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01100" y="188472"/>
            <a:ext cx="265591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499">
                <a:solidFill>
                  <a:srgbClr val="3A36A1"/>
                </a:solidFill>
                <a:latin typeface="Garnett 3"/>
              </a:rPr>
              <a:t>&lt;Toronto Census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4061879" y="1439103"/>
            <a:ext cx="0" cy="7880294"/>
          </a:xfrm>
          <a:prstGeom prst="line">
            <a:avLst/>
          </a:prstGeom>
          <a:ln cap="flat" w="38100">
            <a:solidFill>
              <a:srgbClr val="FDDD4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5400000">
            <a:off x="731749" y="1071809"/>
            <a:ext cx="2884708" cy="8530788"/>
            <a:chOff x="0" y="0"/>
            <a:chExt cx="3130550" cy="92578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30550" cy="9257802"/>
            </a:xfrm>
            <a:custGeom>
              <a:avLst/>
              <a:gdLst/>
              <a:ahLst/>
              <a:cxnLst/>
              <a:rect r="r" b="b" t="t" l="l"/>
              <a:pathLst>
                <a:path h="9257802" w="3130550">
                  <a:moveTo>
                    <a:pt x="0" y="387350"/>
                  </a:moveTo>
                  <a:lnTo>
                    <a:pt x="0" y="9257802"/>
                  </a:lnTo>
                  <a:lnTo>
                    <a:pt x="3130550" y="925780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60538" y="4355646"/>
            <a:ext cx="4765513" cy="198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9"/>
              </a:lnSpc>
            </a:pPr>
            <a:r>
              <a:rPr lang="en-US" sz="3581">
                <a:solidFill>
                  <a:srgbClr val="000000"/>
                </a:solidFill>
                <a:latin typeface="Garnett 1"/>
              </a:rPr>
              <a:t>Ethinicity </a:t>
            </a:r>
          </a:p>
          <a:p>
            <a:pPr>
              <a:lnSpc>
                <a:spcPts val="3939"/>
              </a:lnSpc>
            </a:pPr>
            <a:r>
              <a:rPr lang="en-US" sz="3581">
                <a:solidFill>
                  <a:srgbClr val="000000"/>
                </a:solidFill>
                <a:latin typeface="Garnett 1"/>
              </a:rPr>
              <a:t>(Difference between Toronto 2020 Census and HQ </a:t>
            </a:r>
            <a:r>
              <a:rPr lang="en-US" sz="3581">
                <a:solidFill>
                  <a:srgbClr val="000000"/>
                </a:solidFill>
                <a:latin typeface="Garnett 1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09526" y="9766678"/>
            <a:ext cx="213717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03" r="-1209" b="-27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1518152"/>
            <a:ext cx="18288000" cy="8787898"/>
            <a:chOff x="0" y="0"/>
            <a:chExt cx="3130550" cy="1504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0550" cy="1504317"/>
            </a:xfrm>
            <a:custGeom>
              <a:avLst/>
              <a:gdLst/>
              <a:ahLst/>
              <a:cxnLst/>
              <a:rect r="r" b="b" t="t" l="l"/>
              <a:pathLst>
                <a:path h="1504317" w="3130550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0550" cy="13656445"/>
            </a:xfrm>
            <a:custGeom>
              <a:avLst/>
              <a:gdLst/>
              <a:ahLst/>
              <a:cxnLst/>
              <a:rect r="r" b="b" t="t" l="l"/>
              <a:pathLst>
                <a:path h="13656445" w="3130550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8649" y="1328407"/>
            <a:ext cx="597895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Ethnicity, by individual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8649" y="7520152"/>
            <a:ext cx="4502742" cy="206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14180F"/>
                </a:solidFill>
                <a:latin typeface="Garnett 2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31757" y="1738027"/>
            <a:ext cx="12301506" cy="907151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888094" y="9766678"/>
            <a:ext cx="256580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" t="-651" r="0" b="-18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8787" y="8427401"/>
            <a:ext cx="2139213" cy="1859599"/>
          </a:xfrm>
          <a:custGeom>
            <a:avLst/>
            <a:gdLst/>
            <a:ahLst/>
            <a:cxnLst/>
            <a:rect r="r" b="b" t="t" l="l"/>
            <a:pathLst>
              <a:path h="1859599" w="2139213">
                <a:moveTo>
                  <a:pt x="0" y="0"/>
                </a:moveTo>
                <a:lnTo>
                  <a:pt x="2139213" y="0"/>
                </a:lnTo>
                <a:lnTo>
                  <a:pt x="2139213" y="1859599"/>
                </a:lnTo>
                <a:lnTo>
                  <a:pt x="0" y="185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3425098" y="-307934"/>
            <a:ext cx="5531535" cy="12381731"/>
            <a:chOff x="0" y="0"/>
            <a:chExt cx="3130550" cy="70073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0550" cy="7007391"/>
            </a:xfrm>
            <a:custGeom>
              <a:avLst/>
              <a:gdLst/>
              <a:ahLst/>
              <a:cxnLst/>
              <a:rect r="r" b="b" t="t" l="l"/>
              <a:pathLst>
                <a:path h="7007391" w="3130550">
                  <a:moveTo>
                    <a:pt x="0" y="387350"/>
                  </a:moveTo>
                  <a:lnTo>
                    <a:pt x="0" y="7007391"/>
                  </a:lnTo>
                  <a:lnTo>
                    <a:pt x="3130550" y="700739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62745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889955" y="9766678"/>
            <a:ext cx="252859" cy="40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Garnett 1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327794" y="4798455"/>
            <a:ext cx="12130981" cy="199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3547">
                <a:solidFill>
                  <a:srgbClr val="000000"/>
                </a:solidFill>
                <a:latin typeface="Garnett 1"/>
              </a:rPr>
              <a:t>“The nurse was ... amazing. </a:t>
            </a:r>
          </a:p>
          <a:p>
            <a:pPr algn="ctr">
              <a:lnSpc>
                <a:spcPts val="3902"/>
              </a:lnSpc>
            </a:pPr>
            <a:r>
              <a:rPr lang="en-US" sz="3547">
                <a:solidFill>
                  <a:srgbClr val="000000"/>
                </a:solidFill>
                <a:latin typeface="Garnett 1"/>
              </a:rPr>
              <a:t>Calmed me right down knew I was going through it and I couldn’t ask for better care</a:t>
            </a:r>
            <a:r>
              <a:rPr lang="en-US" sz="3547">
                <a:solidFill>
                  <a:srgbClr val="000000"/>
                </a:solidFill>
                <a:latin typeface="Garnett 1"/>
              </a:rPr>
              <a:t>”</a:t>
            </a:r>
          </a:p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3547">
                <a:solidFill>
                  <a:srgbClr val="000000"/>
                </a:solidFill>
                <a:latin typeface="Garnett 1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3D716E-1DED-40A2-85DB-29FE2EB92608}"/>
</file>

<file path=customXml/itemProps2.xml><?xml version="1.0" encoding="utf-8"?>
<ds:datastoreItem xmlns:ds="http://schemas.openxmlformats.org/officeDocument/2006/customXml" ds:itemID="{6C96DB07-BBEE-4343-8459-27046283C5E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DAF5szxXN-o</dc:identifier>
  <dcterms:modified xsi:type="dcterms:W3CDTF">2024-09-16T15:44:30Z</dcterms:modified>
  <cp:revision>1</cp:revision>
  <dc:title>Jan 2024 SH Board Meeting Slide Deck</dc:title>
  <cp:lastModifiedBy/>
</cp:coreProperties>
</file>